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83" r:id="rId3"/>
    <p:sldId id="276" r:id="rId4"/>
    <p:sldId id="285" r:id="rId5"/>
    <p:sldId id="288" r:id="rId6"/>
    <p:sldId id="289" r:id="rId7"/>
    <p:sldId id="286" r:id="rId8"/>
    <p:sldId id="290" r:id="rId9"/>
    <p:sldId id="287" r:id="rId10"/>
    <p:sldId id="292" r:id="rId11"/>
    <p:sldId id="291" r:id="rId12"/>
    <p:sldId id="293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AD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8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5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F90AFD-090B-CB45-BC69-48A4EBDED51D}" type="datetimeFigureOut">
              <a:rPr lang="en-US" smtClean="0"/>
              <a:t>1/11/18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DF5665-EDB4-B940-92DB-BB1923F8DF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88169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tiff>
</file>

<file path=ppt/media/image4.jpg>
</file>

<file path=ppt/media/image5.jp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9FD782-A066-434B-B207-7E77A81A615D}" type="datetimeFigureOut">
              <a:rPr lang="fr-BE" smtClean="0"/>
              <a:t>11/01/18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E66B8-E590-4B90-8DD0-6527BEC13C89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376771972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8688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0759F9-3303-4CE8-B63A-6DBC4CE791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solidFill>
            <a:schemeClr val="accent6"/>
          </a:solidFill>
          <a:ln w="38100">
            <a:solidFill>
              <a:srgbClr val="70AD47"/>
            </a:solidFill>
          </a:ln>
          <a:effectLst/>
        </p:spPr>
        <p:txBody>
          <a:bodyPr anchor="ctr" anchorCtr="0">
            <a:normAutofit/>
          </a:bodyPr>
          <a:lstStyle>
            <a:lvl1pPr algn="ctr">
              <a:defRPr sz="5400" i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834E1BDC-AE1E-41BB-A5F7-3FCDCE5E42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BE"/>
          </a:p>
        </p:txBody>
      </p:sp>
      <p:sp>
        <p:nvSpPr>
          <p:cNvPr id="17" name="Rectangle: Single Corner Rounded 16">
            <a:extLst>
              <a:ext uri="{FF2B5EF4-FFF2-40B4-BE49-F238E27FC236}">
                <a16:creationId xmlns="" xmlns:a16="http://schemas.microsoft.com/office/drawing/2014/main" id="{39F1EDB5-E166-4991-836F-0DEB5F40ACF6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8" name="Slide Number Placeholder 8">
            <a:extLst>
              <a:ext uri="{FF2B5EF4-FFF2-40B4-BE49-F238E27FC236}">
                <a16:creationId xmlns="" xmlns:a16="http://schemas.microsoft.com/office/drawing/2014/main" id="{3C89485D-28F3-4887-B618-8742DED8AA6B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21" name="Rectangle: Single Corner Rounded 20">
            <a:extLst>
              <a:ext uri="{FF2B5EF4-FFF2-40B4-BE49-F238E27FC236}">
                <a16:creationId xmlns="" xmlns:a16="http://schemas.microsoft.com/office/drawing/2014/main" id="{88AFADB4-857E-4BE5-AF58-3953B9E387D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2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84727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C4C4F02B-EEAD-4C7D-9D9C-861D53747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062E0722-0142-47FD-BAEC-793D15B7D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364E0E90-0255-4422-AC83-3D2B8BBFF6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55382BA-DE07-45A7-9467-01CA87EFF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A623556A-D28D-4BB0-BA41-506AB92857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0419094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947D5F86-39BE-46E0-A44C-F6E67EB309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B2F50A78-5915-44FE-A9C7-5BFCCAD88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71A73D0B-3A92-4255-8DF9-55424AA376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6DE42FE-D559-4EE9-AD4C-8D9B0E92A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1A215AED-9470-4546-84F1-4E873F793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5111319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78477A56-C1A5-42A7-9AD7-D7B87F2378BE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E8A167DF-0C0D-48F3-92F6-4BB24722FDBE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  <a:ln w="25400" cap="flat">
            <a:solidFill>
              <a:schemeClr val="accent6"/>
            </a:solidFill>
            <a:bevel/>
          </a:ln>
          <a:effectLst/>
        </p:spPr>
        <p:txBody>
          <a:bodyPr/>
          <a:lstStyle>
            <a:lvl1pPr>
              <a:defRPr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0FC6B6B9-DCD7-4B2D-AB4B-F3BC0C47A1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Wingdings" panose="05000000000000000000" pitchFamily="2" charset="2"/>
              <a:buChar char="Ø"/>
              <a:defRPr/>
            </a:lvl1pPr>
            <a:lvl2pPr marL="685800" indent="-228600">
              <a:buFont typeface="Wingdings" panose="05000000000000000000" pitchFamily="2" charset="2"/>
              <a:buChar char=""/>
              <a:defRPr/>
            </a:lvl2pPr>
            <a:lvl3pPr marL="1143000" indent="-228600">
              <a:buFont typeface="Wingdings" panose="05000000000000000000" pitchFamily="2" charset="2"/>
              <a:buChar char=""/>
              <a:defRPr/>
            </a:lvl3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fr-BE" dirty="0"/>
          </a:p>
        </p:txBody>
      </p:sp>
      <p:sp>
        <p:nvSpPr>
          <p:cNvPr id="12" name="Rectangle: Single Corner Rounded 11">
            <a:extLst>
              <a:ext uri="{FF2B5EF4-FFF2-40B4-BE49-F238E27FC236}">
                <a16:creationId xmlns="" xmlns:a16="http://schemas.microsoft.com/office/drawing/2014/main" id="{E4E47880-21AD-4E0D-B2C6-C3DAA3152E2C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3" name="Slide Number Placeholder 8">
            <a:extLst>
              <a:ext uri="{FF2B5EF4-FFF2-40B4-BE49-F238E27FC236}">
                <a16:creationId xmlns="" xmlns:a16="http://schemas.microsoft.com/office/drawing/2014/main" id="{E7B80885-CA6E-4191-B8C7-8D7AE6787764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pic>
        <p:nvPicPr>
          <p:cNvPr id="10" name="Picture 2" descr="University of Namur">
            <a:extLst>
              <a:ext uri="{FF2B5EF4-FFF2-40B4-BE49-F238E27FC236}">
                <a16:creationId xmlns="" xmlns:a16="http://schemas.microsoft.com/office/drawing/2014/main" id="{7C6D55C0-17C2-4F4A-8838-360CC723AED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9348" cy="65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Footer Placeholder 7">
            <a:extLst>
              <a:ext uri="{FF2B5EF4-FFF2-40B4-BE49-F238E27FC236}">
                <a16:creationId xmlns="" xmlns:a16="http://schemas.microsoft.com/office/drawing/2014/main" id="{4C9E9282-BB23-4EF0-975B-8D3CAD92D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44610"/>
            <a:ext cx="9868083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31996549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9DBCF7-BAD4-4DE7-9EF2-6D0E6B080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 anchorCtr="0"/>
          <a:lstStyle>
            <a:lvl1pPr>
              <a:defRPr sz="6000"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fr-BE" dirty="0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CA0CA2C4-0086-4040-AE7B-1F55EC1EEC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5D2C4A79-1851-4015-B5B1-3C5C8B87C68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E2EF2C38-264E-4913-AB33-754276D7D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D4C2F920-B578-458F-B11A-2B64138DA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42341457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D85B94A-81D4-4757-B281-1A7630E82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DE517EC0-A0FF-4A01-8938-0D116902F1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0F9FD87A-1EA1-4123-A502-25366BA2E2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7241FF7-4FCA-4652-BA18-A66E68802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262B5BD2-1CF4-475E-8B52-1FA6D4D00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45923E7C-9FE8-409D-82BC-7A368C7B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579809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5C404E-4C14-4E85-901A-596805728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A1CBBC9C-AF8E-4EB2-B22D-A69B07AD33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BBDCFDFB-F2E6-40C3-AE8A-3FABB951FA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A31EA445-A158-4665-A4A8-9451FB50E2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E70169E8-20B6-4013-980D-EC922C94E5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EDD90050-0D4D-4128-A71A-9A38BA2D92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5CBF51E6-04EE-4BB3-83D9-8D9AB02FD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2CFB4DD-A334-4926-8FAD-74B4E57CE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6098334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97D4FB3-87C1-443B-A5DB-1A67BE17C4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7449AAB4-9C7D-4442-97BE-21EDC6ACBB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260D4BEC-ABEC-483C-BDD8-7FEB9A6C1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A75B4F1-DD91-44D3-82A7-26418A3DB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3854055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94FE4D46-ED4D-46CB-9DB2-FBF19009F5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20A15182-782C-445E-B344-44C6A71D9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D5C6C645-2DAF-4A0D-B294-554F9ECC07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7266016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3FAF0E5-F68F-4078-9C5E-4E7A4E063F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D17C1B1-C8FA-46AE-B8F8-BFABFDCAB5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4D4104F6-7EE1-45A0-8E1B-B8D22351A4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BEE3A250-7B05-4876-835B-A0531A727E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56D74CAD-54CB-4A86-A1A5-73C0EE9C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33368AD6-4DDF-44BD-827F-836AF931B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61473935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D51451CA-3BD9-439F-A4C9-77DF17F01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945AD24B-FD47-4D72-813D-55E647DAA5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BE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39836CEF-3438-4224-B879-C9940CA669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0B42FFB-388B-44B1-BCF1-29DE907DF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23274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fr-BE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4644F2B6-A2D0-45E6-864F-442FFD53A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D603925-0472-473C-8976-C592CDF11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12B6505-5A65-4572-BB4D-506D163BDF2E}" type="slidenum">
              <a:rPr lang="fr-BE" smtClean="0"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685677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7332634F-E624-4D35-9EC5-1948371090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BE"/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EB2F90E9-10FE-4F88-9032-2E89B5CB8A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BE"/>
          </a:p>
        </p:txBody>
      </p:sp>
      <p:sp>
        <p:nvSpPr>
          <p:cNvPr id="7" name="Rectangle: Single Corner Rounded 6">
            <a:extLst>
              <a:ext uri="{FF2B5EF4-FFF2-40B4-BE49-F238E27FC236}">
                <a16:creationId xmlns="" xmlns:a16="http://schemas.microsoft.com/office/drawing/2014/main" id="{DA061B9E-24CD-419B-BE15-220917524F21}"/>
              </a:ext>
            </a:extLst>
          </p:cNvPr>
          <p:cNvSpPr/>
          <p:nvPr userDrawn="1"/>
        </p:nvSpPr>
        <p:spPr>
          <a:xfrm flipH="1">
            <a:off x="10377889" y="6356350"/>
            <a:ext cx="1814111" cy="501650"/>
          </a:xfrm>
          <a:prstGeom prst="round1Rect">
            <a:avLst>
              <a:gd name="adj" fmla="val 27648"/>
            </a:avLst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8" name="Slide Number Placeholder 8">
            <a:extLst>
              <a:ext uri="{FF2B5EF4-FFF2-40B4-BE49-F238E27FC236}">
                <a16:creationId xmlns="" xmlns:a16="http://schemas.microsoft.com/office/drawing/2014/main" id="{587BC138-CCD2-43CD-8282-769ADDC11AB1}"/>
              </a:ext>
            </a:extLst>
          </p:cNvPr>
          <p:cNvSpPr txBox="1">
            <a:spLocks/>
          </p:cNvSpPr>
          <p:nvPr userDrawn="1"/>
        </p:nvSpPr>
        <p:spPr>
          <a:xfrm>
            <a:off x="10858608" y="6444609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fr-FR"/>
            </a:defPPr>
            <a:lvl1pPr marL="0" algn="r" defTabSz="914400" rtl="0" eaLnBrk="1" latinLnBrk="0" hangingPunct="1">
              <a:defRPr sz="14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E12B6505-5A65-4572-BB4D-506D163BDF2E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9" name="Rectangle: Single Corner Rounded 8">
            <a:extLst>
              <a:ext uri="{FF2B5EF4-FFF2-40B4-BE49-F238E27FC236}">
                <a16:creationId xmlns="" xmlns:a16="http://schemas.microsoft.com/office/drawing/2014/main" id="{D9FA03BB-7798-4691-B5B1-30C0E8785203}"/>
              </a:ext>
            </a:extLst>
          </p:cNvPr>
          <p:cNvSpPr/>
          <p:nvPr userDrawn="1"/>
        </p:nvSpPr>
        <p:spPr>
          <a:xfrm>
            <a:off x="0" y="6356350"/>
            <a:ext cx="9904164" cy="501650"/>
          </a:xfrm>
          <a:prstGeom prst="round1Rect">
            <a:avLst/>
          </a:prstGeom>
          <a:solidFill>
            <a:schemeClr val="accent6"/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  <p:sp>
        <p:nvSpPr>
          <p:cNvPr id="10" name="Footer Placeholder 7">
            <a:extLst>
              <a:ext uri="{FF2B5EF4-FFF2-40B4-BE49-F238E27FC236}">
                <a16:creationId xmlns="" xmlns:a16="http://schemas.microsoft.com/office/drawing/2014/main" id="{741CAEB9-8E13-4730-8EB1-089B336374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63046" y="6444610"/>
            <a:ext cx="9882130" cy="365125"/>
          </a:xfrm>
          <a:prstGeom prst="rect">
            <a:avLst/>
          </a:prstGeom>
        </p:spPr>
        <p:txBody>
          <a:bodyPr/>
          <a:lstStyle>
            <a:lvl1pPr>
              <a:defRPr sz="1400" b="1">
                <a:solidFill>
                  <a:schemeClr val="bg1"/>
                </a:solidFill>
              </a:defRPr>
            </a:lvl1pPr>
          </a:lstStyle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29716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Relationship Id="rId3" Type="http://schemas.openxmlformats.org/officeDocument/2006/relationships/image" Target="../media/image5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Techniques d’Intelligence Artificielle</a:t>
            </a:r>
            <a:br>
              <a:rPr lang="fr-BE" sz="4800" dirty="0" smtClean="0"/>
            </a:br>
            <a:r>
              <a:rPr lang="fr-BE" sz="4800" dirty="0" smtClean="0"/>
              <a:t>Projet </a:t>
            </a:r>
            <a:r>
              <a:rPr lang="fr-BE" sz="4800" dirty="0" smtClean="0"/>
              <a:t>« chatbot »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sp>
        <p:nvSpPr>
          <p:cNvPr id="4" name="ZoneTexte 3"/>
          <p:cNvSpPr txBox="1"/>
          <p:nvPr/>
        </p:nvSpPr>
        <p:spPr>
          <a:xfrm>
            <a:off x="4754880" y="5040122"/>
            <a:ext cx="30175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2800" dirty="0" smtClean="0"/>
              <a:t>Julien Albert</a:t>
            </a:r>
          </a:p>
          <a:p>
            <a:r>
              <a:rPr lang="fr-BE" sz="2800" dirty="0" smtClean="0"/>
              <a:t>Philippe Leroy</a:t>
            </a:r>
          </a:p>
          <a:p>
            <a:r>
              <a:rPr lang="fr-BE" sz="2800" dirty="0" smtClean="0"/>
              <a:t>Michel Caluwaerts</a:t>
            </a:r>
            <a:endParaRPr lang="fr-BE" sz="2800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8100" y="2169857"/>
            <a:ext cx="4254726" cy="2836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8894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 smtClean="0"/>
              <a:t>Tests </a:t>
            </a:r>
            <a:r>
              <a:rPr lang="fr-FR" sz="4000" dirty="0"/>
              <a:t>unitaires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FR" sz="2400" dirty="0" smtClean="0"/>
              <a:t>Objectifs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Valider le 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Faciliter le </a:t>
            </a:r>
            <a:r>
              <a:rPr lang="fr-FR" sz="2000" dirty="0" err="1" smtClean="0"/>
              <a:t>debugging</a:t>
            </a: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Principe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une réponse valide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question invalide (</a:t>
            </a:r>
            <a:r>
              <a:rPr lang="fr-FR" sz="2000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question_invalide</a:t>
            </a:r>
            <a:r>
              <a:rPr lang="fr-FR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</a:rPr>
              <a:t>/1</a:t>
            </a:r>
            <a:r>
              <a:rPr lang="fr-FR" sz="2000" dirty="0"/>
              <a:t>) → un message d’erreur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Limites </a:t>
            </a:r>
            <a:r>
              <a:rPr lang="fr-FR" dirty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réponse valide, mais est-ce la bonne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message d’erreur, mais est-ce le bon 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Quid de la mémorisation ?</a:t>
            </a:r>
          </a:p>
          <a:p>
            <a:pPr>
              <a:buFont typeface="Arial" charset="0"/>
              <a:buChar char="•"/>
            </a:pPr>
            <a:r>
              <a:rPr lang="fr-FR" sz="2400" dirty="0"/>
              <a:t>Piste d’amélioration → test(question, </a:t>
            </a:r>
            <a:r>
              <a:rPr lang="fr-FR" sz="2400" dirty="0" smtClean="0"/>
              <a:t>réponse</a:t>
            </a:r>
            <a:r>
              <a:rPr lang="fr-FR" sz="2400" dirty="0"/>
              <a:t>)</a:t>
            </a: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26498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Analyse post mortem</a:t>
            </a:r>
            <a:endParaRPr lang="fr-BE" sz="40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7" y="1537853"/>
            <a:ext cx="1390648" cy="139064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6" y="3945081"/>
            <a:ext cx="1390649" cy="1390649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 txBox="1">
            <a:spLocks/>
          </p:cNvSpPr>
          <p:nvPr/>
        </p:nvSpPr>
        <p:spPr>
          <a:xfrm>
            <a:off x="2511136" y="1381991"/>
            <a:ext cx="8995064" cy="2327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Ø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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Wingdings" panose="05000000000000000000" pitchFamily="2" charset="2"/>
              <a:buChar char="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buFont typeface="Wingdings" panose="05000000000000000000" pitchFamily="2" charset="2"/>
              <a:buNone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Réunions constructives d’un team motivé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Mise en place de </a:t>
            </a:r>
            <a:r>
              <a:rPr lang="fr-BE" dirty="0" err="1" smtClean="0">
                <a:sym typeface="Wingdings" panose="05000000000000000000" pitchFamily="2" charset="2"/>
              </a:rPr>
              <a:t>GitHub</a:t>
            </a:r>
            <a:r>
              <a:rPr lang="fr-BE" dirty="0" smtClean="0">
                <a:sym typeface="Wingdings" panose="05000000000000000000" pitchFamily="2" charset="2"/>
              </a:rPr>
              <a:t>, </a:t>
            </a:r>
            <a:r>
              <a:rPr lang="fr-BE" dirty="0" err="1" smtClean="0">
                <a:sym typeface="Wingdings" panose="05000000000000000000" pitchFamily="2" charset="2"/>
              </a:rPr>
              <a:t>Slack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Base de connaissance dynamique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dirty="0" smtClean="0">
                <a:sym typeface="Wingdings" panose="05000000000000000000" pitchFamily="2" charset="2"/>
              </a:rPr>
              <a:t>Prolog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marL="228600" lvl="1">
              <a:spcBef>
                <a:spcPts val="1000"/>
              </a:spcBef>
              <a:buFont typeface="Arial" charset="0"/>
              <a:buChar char="•"/>
            </a:pPr>
            <a:endParaRPr lang="fr-BE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>
          <a:xfrm>
            <a:off x="2961408" y="3306467"/>
            <a:ext cx="8350827" cy="223188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ü"/>
            </a:pPr>
            <a:endParaRPr lang="fr-BE" dirty="0"/>
          </a:p>
          <a:p>
            <a:pPr>
              <a:buFont typeface="Wingdings" panose="05000000000000000000" pitchFamily="2" charset="2"/>
              <a:buChar char="ü"/>
            </a:pPr>
            <a:r>
              <a:rPr lang="fr-BE" sz="2400" dirty="0" smtClean="0"/>
              <a:t>Manque </a:t>
            </a:r>
            <a:r>
              <a:rPr lang="fr-BE" sz="2400" dirty="0"/>
              <a:t>de réflexion au départ quant à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la modularité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fr-BE" dirty="0"/>
              <a:t>le niveau de complexité </a:t>
            </a:r>
            <a:r>
              <a:rPr lang="fr-BE" dirty="0" smtClean="0"/>
              <a:t>souhaité</a:t>
            </a:r>
          </a:p>
          <a:p>
            <a:pPr marL="1371600" lvl="3" indent="0">
              <a:buNone/>
            </a:pPr>
            <a:r>
              <a:rPr lang="fr-BE" sz="2400" dirty="0"/>
              <a:t>s</a:t>
            </a:r>
            <a:r>
              <a:rPr lang="fr-BE" sz="2400" dirty="0" smtClean="0"/>
              <a:t>implification et </a:t>
            </a:r>
            <a:r>
              <a:rPr lang="fr-BE" sz="2400" dirty="0" err="1" smtClean="0"/>
              <a:t>re</a:t>
            </a:r>
            <a:r>
              <a:rPr lang="fr-BE" sz="2400" dirty="0" smtClean="0"/>
              <a:t>-factoring</a:t>
            </a:r>
          </a:p>
          <a:p>
            <a:pPr marL="457200" lvl="1" indent="0">
              <a:buNone/>
            </a:pPr>
            <a:endParaRPr lang="fr-BE" sz="2600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fr-BE" sz="2600" dirty="0"/>
          </a:p>
        </p:txBody>
      </p:sp>
      <p:sp>
        <p:nvSpPr>
          <p:cNvPr id="9" name="Flèche droite rayée 8"/>
          <p:cNvSpPr/>
          <p:nvPr/>
        </p:nvSpPr>
        <p:spPr>
          <a:xfrm>
            <a:off x="3865415" y="5062969"/>
            <a:ext cx="394855" cy="27535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72584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A153403-F2F5-4828-803E-82F6815459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9608" y="176697"/>
            <a:ext cx="10628330" cy="1766404"/>
          </a:xfrm>
          <a:solidFill>
            <a:schemeClr val="accent6"/>
          </a:solidFill>
        </p:spPr>
        <p:txBody>
          <a:bodyPr>
            <a:normAutofit/>
          </a:bodyPr>
          <a:lstStyle/>
          <a:p>
            <a:r>
              <a:rPr lang="fr-BE" sz="4800" dirty="0" smtClean="0"/>
              <a:t>Merci de votre attention</a:t>
            </a:r>
            <a:endParaRPr lang="fr-BE" sz="6000" dirty="0">
              <a:solidFill>
                <a:schemeClr val="bg1"/>
              </a:solidFill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88F406F-96C3-4B2E-9E3E-5DF03A356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520" y="6458898"/>
            <a:ext cx="9868083" cy="365125"/>
          </a:xfrm>
        </p:spPr>
        <p:txBody>
          <a:bodyPr/>
          <a:lstStyle/>
          <a:p>
            <a:pPr algn="ctr"/>
            <a:r>
              <a:rPr lang="fr-BE" dirty="0"/>
              <a:t>UNamur – Faculté d’Informatique – Master HD 2017-2018</a:t>
            </a: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088" y="2273661"/>
            <a:ext cx="6640666" cy="3736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49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BE" sz="4000" dirty="0" smtClean="0"/>
              <a:t>Plan</a:t>
            </a:r>
            <a:endParaRPr lang="fr-BE" sz="40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714500" y="1871664"/>
            <a:ext cx="9639300" cy="44719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dirty="0" smtClean="0"/>
              <a:t>1. Introduction </a:t>
            </a:r>
            <a:endParaRPr lang="fr-BE" dirty="0"/>
          </a:p>
          <a:p>
            <a:pPr marL="0" indent="0">
              <a:buNone/>
            </a:pPr>
            <a:r>
              <a:rPr lang="fr-BE" dirty="0" smtClean="0"/>
              <a:t>2</a:t>
            </a:r>
            <a:r>
              <a:rPr lang="fr-BE" dirty="0"/>
              <a:t>. </a:t>
            </a:r>
            <a:r>
              <a:rPr lang="fr-BE" dirty="0" smtClean="0"/>
              <a:t>Mots-clé </a:t>
            </a:r>
            <a:r>
              <a:rPr lang="fr-BE" dirty="0"/>
              <a:t>et base de </a:t>
            </a:r>
            <a:r>
              <a:rPr lang="fr-BE" dirty="0" smtClean="0"/>
              <a:t>faits: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 smtClean="0"/>
              <a:t>3</a:t>
            </a:r>
            <a:r>
              <a:rPr lang="fr-BE" dirty="0"/>
              <a:t>. </a:t>
            </a:r>
            <a:r>
              <a:rPr lang="fr-BE" dirty="0" smtClean="0"/>
              <a:t>Règles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4</a:t>
            </a:r>
            <a:r>
              <a:rPr lang="fr-BE" dirty="0"/>
              <a:t>. </a:t>
            </a:r>
            <a:r>
              <a:rPr lang="fr-BE" dirty="0" smtClean="0"/>
              <a:t>Mémorisation </a:t>
            </a:r>
            <a:r>
              <a:rPr lang="fr-BE" dirty="0"/>
              <a:t>: </a:t>
            </a:r>
            <a:r>
              <a:rPr lang="fr-BE" dirty="0" smtClean="0"/>
              <a:t>Philippe</a:t>
            </a:r>
          </a:p>
          <a:p>
            <a:pPr marL="0" indent="0">
              <a:buNone/>
            </a:pPr>
            <a:r>
              <a:rPr lang="fr-BE" dirty="0" smtClean="0"/>
              <a:t>5</a:t>
            </a:r>
            <a:r>
              <a:rPr lang="fr-BE" dirty="0"/>
              <a:t>. </a:t>
            </a:r>
            <a:r>
              <a:rPr lang="fr-BE" dirty="0" smtClean="0"/>
              <a:t>Apprentissage </a:t>
            </a:r>
            <a:r>
              <a:rPr lang="fr-BE" dirty="0"/>
              <a:t>: </a:t>
            </a:r>
            <a:r>
              <a:rPr lang="fr-BE" dirty="0" smtClean="0"/>
              <a:t>Michel</a:t>
            </a:r>
          </a:p>
          <a:p>
            <a:pPr marL="0" indent="0">
              <a:buNone/>
            </a:pPr>
            <a:r>
              <a:rPr lang="fr-BE" dirty="0" smtClean="0"/>
              <a:t>6</a:t>
            </a:r>
            <a:r>
              <a:rPr lang="fr-BE" dirty="0"/>
              <a:t>. </a:t>
            </a:r>
            <a:r>
              <a:rPr lang="fr-BE" dirty="0" smtClean="0"/>
              <a:t>Tests </a:t>
            </a:r>
            <a:r>
              <a:rPr lang="fr-BE" dirty="0"/>
              <a:t>: </a:t>
            </a:r>
            <a:r>
              <a:rPr lang="fr-BE" dirty="0" smtClean="0"/>
              <a:t>Julien</a:t>
            </a:r>
          </a:p>
          <a:p>
            <a:pPr marL="0" indent="0">
              <a:buNone/>
            </a:pPr>
            <a:r>
              <a:rPr lang="fr-BE" dirty="0"/>
              <a:t>7</a:t>
            </a:r>
            <a:r>
              <a:rPr lang="fr-BE" dirty="0" smtClean="0"/>
              <a:t>. Analyse </a:t>
            </a:r>
            <a:r>
              <a:rPr lang="fr-BE" dirty="0" smtClean="0"/>
              <a:t>post-mortem </a:t>
            </a:r>
            <a:r>
              <a:rPr lang="fr-BE" dirty="0"/>
              <a:t>: Philippe</a:t>
            </a:r>
            <a:endParaRPr lang="fr-BE" dirty="0" smtClean="0"/>
          </a:p>
          <a:p>
            <a:endParaRPr lang="fr-BE" dirty="0" smtClean="0"/>
          </a:p>
          <a:p>
            <a:endParaRPr lang="fr-BE" dirty="0"/>
          </a:p>
        </p:txBody>
      </p:sp>
      <p:sp>
        <p:nvSpPr>
          <p:cNvPr id="5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2232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BE" sz="3200" dirty="0" smtClean="0">
                <a:sym typeface="Wingdings" panose="05000000000000000000" pitchFamily="2" charset="2"/>
              </a:rPr>
              <a:t>Objectifs fixés:</a:t>
            </a: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attributs descriptifs simples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Récupérer des sélections de vins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Mémoriser une question donnée pour l’étendre/ la compléter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Autoriser l’ajout de données dans la base via l’IHM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Livrer un plan de test avant remise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871402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Présentation générale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Traitement d’une question 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Développement localisé dans produire_reponse/2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Basé sur la structure de règles d’Eliza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Groupement de règles par sémantique</a:t>
            </a: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Mémorisation dernière réponse</a:t>
            </a:r>
          </a:p>
          <a:p>
            <a:pPr lvl="1">
              <a:buFont typeface="Arial" charset="0"/>
              <a:buChar char="•"/>
            </a:pPr>
            <a:r>
              <a:rPr lang="fr-BE" sz="2000" dirty="0" err="1" smtClean="0">
                <a:sym typeface="Wingdings" panose="05000000000000000000" pitchFamily="2" charset="2"/>
              </a:rPr>
              <a:t>Re</a:t>
            </a:r>
            <a:r>
              <a:rPr lang="fr-BE" sz="2000" dirty="0" smtClean="0">
                <a:sym typeface="Wingdings" panose="05000000000000000000" pitchFamily="2" charset="2"/>
              </a:rPr>
              <a:t>-satisfaire la question avec davantage / d’autres faits</a:t>
            </a:r>
          </a:p>
          <a:p>
            <a:pPr lvl="1">
              <a:buFont typeface="Arial" charset="0"/>
              <a:buChar char="•"/>
            </a:pPr>
            <a:endParaRPr lang="fr-BE" sz="20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Module apprentissage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Interroger l’utilisateur sur un attribut manquant d’un ID existant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35840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 smtClean="0"/>
              <a:t>Identification </a:t>
            </a:r>
            <a:r>
              <a:rPr lang="fr-FR" sz="2400" dirty="0"/>
              <a:t>des concepts </a:t>
            </a:r>
            <a:r>
              <a:rPr lang="fr-FR" sz="2400" dirty="0" smtClean="0"/>
              <a:t>:</a:t>
            </a:r>
            <a:endParaRPr lang="fr-FR" sz="24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 </a:t>
            </a:r>
            <a:r>
              <a:rPr lang="fr-FR" sz="2400" dirty="0"/>
              <a:t>Des </a:t>
            </a:r>
            <a:r>
              <a:rPr lang="fr-FR" sz="2400" u="sng" dirty="0"/>
              <a:t>vins</a:t>
            </a:r>
            <a:r>
              <a:rPr lang="fr-FR" sz="2400" dirty="0"/>
              <a:t> caractérisés par des attributs </a:t>
            </a:r>
            <a:r>
              <a:rPr lang="fr-FR" sz="2400" dirty="0" smtClean="0"/>
              <a:t>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 </a:t>
            </a:r>
            <a:r>
              <a:rPr lang="fr-FR" sz="2000" dirty="0"/>
              <a:t>nom → nom(</a:t>
            </a:r>
            <a:r>
              <a:rPr lang="fr-FR" sz="2000" dirty="0" err="1"/>
              <a:t>id_vin</a:t>
            </a:r>
            <a:r>
              <a:rPr lang="fr-FR" sz="2000" dirty="0"/>
              <a:t>, [</a:t>
            </a:r>
            <a:r>
              <a:rPr lang="fr-FR" sz="2000" dirty="0" err="1"/>
              <a:t>liste,mots</a:t>
            </a:r>
            <a:r>
              <a:rPr lang="fr-FR" sz="2000" dirty="0"/>
              <a:t>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 smtClean="0"/>
              <a:t>Une </a:t>
            </a:r>
            <a:r>
              <a:rPr lang="fr-FR" sz="2000" dirty="0"/>
              <a:t>bouche → bouche(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nez → nez(</a:t>
            </a:r>
            <a:r>
              <a:rPr lang="fr-FR" sz="2000" dirty="0" err="1"/>
              <a:t>id_vin</a:t>
            </a:r>
            <a:r>
              <a:rPr lang="fr-FR" sz="2000" dirty="0"/>
              <a:t>, [[</a:t>
            </a:r>
            <a:r>
              <a:rPr lang="fr-FR" sz="2000" dirty="0" err="1"/>
              <a:t>listes,mots</a:t>
            </a:r>
            <a:r>
              <a:rPr lang="fr-FR" sz="2000" dirty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 prix → prix(</a:t>
            </a:r>
            <a:r>
              <a:rPr lang="fr-FR" sz="2000" dirty="0" err="1"/>
              <a:t>id_vin</a:t>
            </a:r>
            <a:r>
              <a:rPr lang="fr-FR" sz="2000" dirty="0"/>
              <a:t>, nombre)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région → région(</a:t>
            </a:r>
            <a:r>
              <a:rPr lang="fr-FR" sz="2000" dirty="0" err="1"/>
              <a:t>id_vin</a:t>
            </a:r>
            <a:r>
              <a:rPr lang="fr-FR" sz="2000" dirty="0"/>
              <a:t>, mot)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sz="2000" dirty="0"/>
              <a:t>Une description → description(id, </a:t>
            </a:r>
            <a:r>
              <a:rPr lang="fr-FR" sz="2000" dirty="0" smtClean="0"/>
              <a:t>[[</a:t>
            </a:r>
            <a:r>
              <a:rPr lang="fr-FR" sz="2000" noProof="1" smtClean="0"/>
              <a:t>listes,mots</a:t>
            </a:r>
            <a:r>
              <a:rPr lang="fr-FR" sz="2000" dirty="0" smtClean="0"/>
              <a:t>]])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fr-FR" sz="2000" dirty="0"/>
          </a:p>
          <a:p>
            <a:pPr>
              <a:buFont typeface="Arial" charset="0"/>
              <a:buChar char="•"/>
            </a:pPr>
            <a:r>
              <a:rPr lang="fr-FR" sz="2400" dirty="0" smtClean="0"/>
              <a:t>Des </a:t>
            </a:r>
            <a:r>
              <a:rPr lang="fr-FR" sz="2400" u="sng" dirty="0"/>
              <a:t>questions</a:t>
            </a:r>
            <a:r>
              <a:rPr lang="fr-FR" sz="2400" dirty="0"/>
              <a:t> organisées en catégories et en types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98312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FR" sz="4000" dirty="0"/>
              <a:t>Mots-clé et base de faits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3718"/>
            <a:ext cx="10515600" cy="4469130"/>
          </a:xfrm>
        </p:spPr>
        <p:txBody>
          <a:bodyPr>
            <a:normAutofit fontScale="92500" lnSpcReduction="10000"/>
          </a:bodyPr>
          <a:lstStyle/>
          <a:p>
            <a:pPr>
              <a:buFont typeface="Arial" charset="0"/>
              <a:buChar char="•"/>
            </a:pPr>
            <a:r>
              <a:rPr lang="fr-FR" dirty="0"/>
              <a:t>Principe : 1 type de question = 1 mot-clé significatif</a:t>
            </a:r>
          </a:p>
          <a:p>
            <a:pPr>
              <a:buFont typeface="Arial" charset="0"/>
              <a:buChar char="•"/>
            </a:pPr>
            <a:r>
              <a:rPr lang="fr-FR" dirty="0"/>
              <a:t>Identification des catégories de types de questions 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R1 : vin → attribut</a:t>
            </a:r>
          </a:p>
          <a:p>
            <a:pPr lvl="2"/>
            <a:r>
              <a:rPr lang="fr-FR" dirty="0"/>
              <a:t>Types : nez, bouche, région, prix, description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R2 : attribut → vins</a:t>
            </a:r>
          </a:p>
          <a:p>
            <a:pPr lvl="2"/>
            <a:r>
              <a:rPr lang="fr-FR" dirty="0"/>
              <a:t>Types : région et prix (plusieurs types)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R3 : associations plat-vin</a:t>
            </a:r>
          </a:p>
          <a:p>
            <a:pPr lvl="2"/>
            <a:r>
              <a:rPr lang="fr-FR" dirty="0"/>
              <a:t>Types : plat → vins et vin → plats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FR" dirty="0"/>
              <a:t>R4 : Mémorisation</a:t>
            </a:r>
          </a:p>
          <a:p>
            <a:pPr lvl="2"/>
            <a:r>
              <a:rPr lang="fr-FR" dirty="0"/>
              <a:t>Types liste de vins et vin → attribut</a:t>
            </a:r>
          </a:p>
          <a:p>
            <a:pPr>
              <a:buFont typeface="Arial" charset="0"/>
              <a:buChar char="•"/>
            </a:pPr>
            <a:r>
              <a:rPr lang="fr-FR" dirty="0"/>
              <a:t>Gestion des variantes → règles de simplification</a:t>
            </a:r>
          </a:p>
          <a:p>
            <a:pPr>
              <a:buFont typeface="Arial" charset="0"/>
              <a:buChar char="•"/>
            </a:pPr>
            <a:r>
              <a:rPr lang="fr-FR" dirty="0"/>
              <a:t>Gestion des conflits → pondération</a:t>
            </a: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54236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Unification des règles 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Structure d’une règle:</a:t>
            </a:r>
          </a:p>
          <a:p>
            <a:pPr>
              <a:buFont typeface="Arial" charset="0"/>
              <a:buChar char="•"/>
            </a:pPr>
            <a:endParaRPr lang="fr-BE" sz="2400" dirty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sz="2400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Processus de recherche: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Identification des mots-clé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Recherche par itération en ordre décroissant de poids par mot.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Unification avec une règle ssi: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match/2</a:t>
            </a:r>
            <a:r>
              <a:rPr lang="fr-BE" sz="2000" dirty="0" smtClean="0">
                <a:solidFill>
                  <a:srgbClr val="002060"/>
                </a:solidFill>
                <a:sym typeface="Wingdings" panose="05000000000000000000" pitchFamily="2" charset="2"/>
              </a:rPr>
              <a:t> </a:t>
            </a:r>
            <a:r>
              <a:rPr lang="fr-BE" sz="2000" dirty="0" smtClean="0">
                <a:sym typeface="Wingdings" panose="05000000000000000000" pitchFamily="2" charset="2"/>
              </a:rPr>
              <a:t>: resserrer ou relâcher correspondance sémantique et récupération d’une variable</a:t>
            </a:r>
          </a:p>
          <a:p>
            <a:pPr lvl="1">
              <a:buFont typeface="Arial" charset="0"/>
              <a:buChar char="•"/>
            </a:pP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utres_conditions</a:t>
            </a:r>
            <a:r>
              <a:rPr lang="fr-BE" sz="2000" dirty="0" smtClean="0">
                <a:sym typeface="Wingdings" panose="05000000000000000000" pitchFamily="2" charset="2"/>
              </a:rPr>
              <a:t> satisfaites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Sinon GGS retourne une erreur propre à la règle</a:t>
            </a: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358" y="1845924"/>
            <a:ext cx="10249442" cy="101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1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Mémorisation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une question renvoyant une liste de vins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Seuls les 3 premiers vins sont affichés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En avez-vous d’autres?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la liste d’ID de la réponse dans une variable globale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liste_memo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Affichage des trois premiers éléments, qui seront supprimés de la liste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Pour donner des critères complémentaires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On donne en réponse une caractéristique d’un vin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fr-BE" sz="2000" dirty="0" smtClean="0">
                <a:sym typeface="Wingdings" panose="05000000000000000000" pitchFamily="2" charset="2"/>
              </a:rPr>
              <a:t>Q : Pouvez-vous m’en dire davantage?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Stockage de l’identifiant du vin et des attributs non communiqués dans </a:t>
            </a:r>
            <a:r>
              <a:rPr lang="fr-BE" sz="16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vin_memo</a:t>
            </a: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Courier New" panose="02070309020205020404" pitchFamily="49" charset="0"/>
              <a:buChar char="o"/>
            </a:pPr>
            <a:r>
              <a:rPr lang="fr-BE" sz="1600" dirty="0" smtClean="0">
                <a:sym typeface="Wingdings" panose="05000000000000000000" pitchFamily="2" charset="2"/>
              </a:rPr>
              <a:t>A chaque question, on affiche un attribut complémentaire, qu’on retire de la liste</a:t>
            </a:r>
            <a:endParaRPr lang="fr-BE" sz="1200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818116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F513BEB-2B3C-48BA-9A63-9A67E1E87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0735"/>
          </a:xfrm>
        </p:spPr>
        <p:txBody>
          <a:bodyPr>
            <a:normAutofit/>
          </a:bodyPr>
          <a:lstStyle/>
          <a:p>
            <a:r>
              <a:rPr lang="fr-BE" sz="4000" dirty="0" smtClean="0"/>
              <a:t>Module apprentissage</a:t>
            </a:r>
            <a:endParaRPr lang="fr-BE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A80639FE-86A7-4315-AC64-B6F970382B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15845"/>
            <a:ext cx="10515600" cy="4637003"/>
          </a:xfrm>
        </p:spPr>
        <p:txBody>
          <a:bodyPr>
            <a:normAutofit/>
          </a:bodyPr>
          <a:lstStyle/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Idée: être capable d’enrichir la base de connaissance par l’utilisateur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Proposé sous forme de concept dans « bouche » et « nez »</a:t>
            </a:r>
          </a:p>
          <a:p>
            <a:pPr>
              <a:buFont typeface="Arial" charset="0"/>
              <a:buChar char="•"/>
            </a:pPr>
            <a:r>
              <a:rPr lang="fr-BE" sz="2400" dirty="0" smtClean="0">
                <a:sym typeface="Wingdings" panose="05000000000000000000" pitchFamily="2" charset="2"/>
              </a:rPr>
              <a:t>Implémentation: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Récupération de la saisie (le plus difficile!) via l’utilitaire de M. Jaquet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Transformation liste de mots en liste de listes: </a:t>
            </a:r>
            <a:r>
              <a:rPr lang="fr-BE" sz="2000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atomic_list_concat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/3.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Création prédicat</a:t>
            </a:r>
            <a:r>
              <a:rPr lang="fr-BE" sz="2000" dirty="0">
                <a:sym typeface="Wingdings" panose="05000000000000000000" pitchFamily="2" charset="2"/>
              </a:rPr>
              <a:t>: </a:t>
            </a:r>
            <a:r>
              <a:rPr lang="fr-BE" sz="2000" dirty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Fact =.. [bouche, </a:t>
            </a:r>
            <a:r>
              <a:rPr lang="fr-BE" sz="2000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ID, [description]].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Ajout/Suppression dans la base de connaissance</a:t>
            </a:r>
          </a:p>
          <a:p>
            <a:pPr lvl="2">
              <a:buFont typeface="Arial" charset="0"/>
              <a:buChar char="•"/>
            </a:pPr>
            <a:r>
              <a:rPr lang="fr-BE" dirty="0" err="1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a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ssert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/1</a:t>
            </a:r>
          </a:p>
          <a:p>
            <a:pPr lvl="2">
              <a:buFont typeface="Arial" charset="0"/>
              <a:buChar char="•"/>
            </a:pP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Retractall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</a:t>
            </a:r>
          </a:p>
          <a:p>
            <a:pPr lvl="1">
              <a:buFont typeface="Arial" charset="0"/>
              <a:buChar char="•"/>
            </a:pPr>
            <a:r>
              <a:rPr lang="fr-BE" sz="2000" dirty="0" smtClean="0">
                <a:sym typeface="Wingdings" panose="05000000000000000000" pitchFamily="2" charset="2"/>
              </a:rPr>
              <a:t>Eviter de mélanger faits statiques et dynamiques dans un même fichier:</a:t>
            </a:r>
          </a:p>
          <a:p>
            <a:pPr lvl="2">
              <a:buFont typeface="Arial" charset="0"/>
              <a:buChar char="•"/>
            </a:pPr>
            <a:r>
              <a:rPr lang="fr-BE" dirty="0" smtClean="0">
                <a:ea typeface="Courier New" charset="0"/>
                <a:cs typeface="Courier New" charset="0"/>
                <a:sym typeface="Wingdings" panose="05000000000000000000" pitchFamily="2" charset="2"/>
              </a:rPr>
              <a:t>Faits distincts  </a:t>
            </a:r>
            <a:r>
              <a:rPr lang="fr-BE" dirty="0" err="1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bouche_dyn</a:t>
            </a:r>
            <a:r>
              <a:rPr lang="fr-BE" dirty="0" smtClean="0">
                <a:solidFill>
                  <a:srgbClr val="002060"/>
                </a:solidFill>
                <a:latin typeface="Courier New" charset="0"/>
                <a:ea typeface="Courier New" charset="0"/>
                <a:cs typeface="Courier New" charset="0"/>
                <a:sym typeface="Wingdings" panose="05000000000000000000" pitchFamily="2" charset="2"/>
              </a:rPr>
              <a:t>/2, nez_dyn_2</a:t>
            </a:r>
            <a:endParaRPr lang="fr-BE" sz="28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2">
              <a:buFont typeface="Arial" charset="0"/>
              <a:buChar char="•"/>
            </a:pPr>
            <a:endParaRPr lang="fr-BE" sz="1600" dirty="0" smtClean="0">
              <a:solidFill>
                <a:srgbClr val="002060"/>
              </a:solidFill>
              <a:latin typeface="Courier New" charset="0"/>
              <a:ea typeface="Courier New" charset="0"/>
              <a:cs typeface="Courier New" charset="0"/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  <a:p>
            <a:pPr lvl="1">
              <a:buFont typeface="Arial" charset="0"/>
              <a:buChar char="•"/>
            </a:pPr>
            <a:endParaRPr lang="fr-BE" dirty="0" smtClean="0">
              <a:sym typeface="Wingdings" panose="05000000000000000000" pitchFamily="2" charset="2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934AE263-CFA5-47D5-8A70-565708EE3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4000" y="6470706"/>
            <a:ext cx="9904164" cy="365125"/>
          </a:xfrm>
        </p:spPr>
        <p:txBody>
          <a:bodyPr/>
          <a:lstStyle/>
          <a:p>
            <a:r>
              <a:rPr lang="fr-BE" dirty="0"/>
              <a:t>UNamur – Faculté d’Informatique – Master HD 2017-2018</a:t>
            </a:r>
          </a:p>
        </p:txBody>
      </p:sp>
    </p:spTree>
    <p:extLst>
      <p:ext uri="{BB962C8B-B14F-4D97-AF65-F5344CB8AC3E}">
        <p14:creationId xmlns:p14="http://schemas.microsoft.com/office/powerpoint/2010/main" val="1002716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1768</TotalTime>
  <Words>491</Words>
  <Application>Microsoft Macintosh PowerPoint</Application>
  <PresentationFormat>Grand écran</PresentationFormat>
  <Paragraphs>143</Paragraphs>
  <Slides>12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9" baseType="lpstr">
      <vt:lpstr>Calibri</vt:lpstr>
      <vt:lpstr>Calibri Light</vt:lpstr>
      <vt:lpstr>Courier New</vt:lpstr>
      <vt:lpstr>Segoe UI Black</vt:lpstr>
      <vt:lpstr>Wingdings</vt:lpstr>
      <vt:lpstr>Arial</vt:lpstr>
      <vt:lpstr>Office Theme</vt:lpstr>
      <vt:lpstr>Techniques d’Intelligence Artificielle Projet « chatbot »</vt:lpstr>
      <vt:lpstr>Plan</vt:lpstr>
      <vt:lpstr>Présentation générale</vt:lpstr>
      <vt:lpstr>Présentation générale</vt:lpstr>
      <vt:lpstr>Mots-clé et base de faits</vt:lpstr>
      <vt:lpstr>Mots-clé et base de faits</vt:lpstr>
      <vt:lpstr>Unification des règles </vt:lpstr>
      <vt:lpstr>Mémorisation</vt:lpstr>
      <vt:lpstr>Module apprentissage</vt:lpstr>
      <vt:lpstr>Tests unitaires</vt:lpstr>
      <vt:lpstr>Analyse post mortem</vt:lpstr>
      <vt:lpstr>Merci de votre attention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eBusiness Uber truck</dc:title>
  <dc:creator>Dernoncourt Guillaume</dc:creator>
  <cp:lastModifiedBy>MICHEL CALUWAERTS</cp:lastModifiedBy>
  <cp:revision>125</cp:revision>
  <dcterms:created xsi:type="dcterms:W3CDTF">2017-12-07T18:17:50Z</dcterms:created>
  <dcterms:modified xsi:type="dcterms:W3CDTF">2018-01-11T14:10:36Z</dcterms:modified>
</cp:coreProperties>
</file>

<file path=docProps/thumbnail.jpeg>
</file>